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9"/>
  </p:notesMasterIdLst>
  <p:sldIdLst>
    <p:sldId id="293" r:id="rId2"/>
    <p:sldId id="294" r:id="rId3"/>
    <p:sldId id="276" r:id="rId4"/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5" r:id="rId37"/>
    <p:sldId id="290" r:id="rId38"/>
  </p:sldIdLst>
  <p:sldSz cx="10042525" cy="7739063"/>
  <p:notesSz cx="7739063" cy="1004252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342" y="-3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notesMaster" Target="notesMasters/notesMaster1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ableStyles" Target="tableStyle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4383088" y="0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824589-351E-47C1-B906-D39119A7C875}" type="datetimeFigureOut">
              <a:rPr lang="es-EC" smtClean="0"/>
              <a:t>15/01/2012</a:t>
            </a:fld>
            <a:endParaRPr lang="es-EC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425575" y="752475"/>
            <a:ext cx="4889500" cy="37671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C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774700" y="4770438"/>
            <a:ext cx="6191250" cy="4519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9539288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4383088" y="9539288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6286FA-3523-4383-B596-4646FDD26466}" type="slidenum">
              <a:rPr lang="es-EC" smtClean="0"/>
              <a:t>‹Nº›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8689831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EC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BB389B-57BF-40AE-9879-2AD1E44DB190}" type="slidenum">
              <a:rPr lang="es-EC" smtClean="0"/>
              <a:t>1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033735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52475" y="2403475"/>
            <a:ext cx="8537575" cy="1658938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06538" y="4386263"/>
            <a:ext cx="7029450" cy="197643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0051CF-6531-4269-994B-B3D5FA423B20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01245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DF9413-749C-488B-A557-EC955C4B8F8D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3123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156450" y="687388"/>
            <a:ext cx="2133600" cy="619125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52475" y="687388"/>
            <a:ext cx="6251575" cy="61912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F42038-859A-4AAF-91F5-61CAC13C0979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13591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72AF63-7409-497F-A6BA-FAA6A157C09B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3429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93750" y="4973638"/>
            <a:ext cx="8535988" cy="15367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93750" y="3279775"/>
            <a:ext cx="8535988" cy="16938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2CFC7B-BC80-4844-B1EC-9F7CFD6226B8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1580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752475" y="2235200"/>
            <a:ext cx="4192588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97463" y="2235200"/>
            <a:ext cx="4192587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F4B6B1-FE32-4B33-99F9-E2BCF4AACE00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44137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1650" y="309563"/>
            <a:ext cx="9039225" cy="129063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01650" y="1731963"/>
            <a:ext cx="4437063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1650" y="2454275"/>
            <a:ext cx="4437063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102225" y="1731963"/>
            <a:ext cx="4438650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102225" y="2454275"/>
            <a:ext cx="4438650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FB1421-8E48-4BE9-8C8F-8BC73C74A481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4670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C5921F-5F37-40C5-9037-86140CB74B1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55716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5AB558-1926-4F21-9C68-21304BA781F6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972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1650" y="307975"/>
            <a:ext cx="3305175" cy="13112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25888" y="307975"/>
            <a:ext cx="5614987" cy="66055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01650" y="1619250"/>
            <a:ext cx="3305175" cy="52943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E15985-2ED4-44AB-865F-772DCB5E9129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43239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68500" y="5418138"/>
            <a:ext cx="6026150" cy="638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968500" y="692150"/>
            <a:ext cx="6026150" cy="46434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68500" y="6056313"/>
            <a:ext cx="6026150" cy="9096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DC8942-76F3-4A9E-9210-F7CD47F46FB5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78369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52475" y="687388"/>
            <a:ext cx="8537575" cy="128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52475" y="2235200"/>
            <a:ext cx="8537575" cy="4643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5247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5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30588" y="7051675"/>
            <a:ext cx="3181350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5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9772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500"/>
            </a:lvl1pPr>
          </a:lstStyle>
          <a:p>
            <a:fld id="{3B3FD54B-3F4E-43F2-85CC-3230EAC06E93}" type="slidenum">
              <a:rPr lang="en-US"/>
              <a:pPr/>
              <a:t>‹Nº›</a:t>
            </a:fld>
            <a:endParaRPr lang="en-US"/>
          </a:p>
        </p:txBody>
      </p:sp>
      <p:sp>
        <p:nvSpPr>
          <p:cNvPr id="1032" name="Freeform 8" descr="50%"/>
          <p:cNvSpPr>
            <a:spLocks noChangeArrowheads="1"/>
          </p:cNvSpPr>
          <p:nvPr/>
        </p:nvSpPr>
        <p:spPr bwMode="auto">
          <a:xfrm>
            <a:off x="6907213" y="3835400"/>
            <a:ext cx="3135312" cy="2370138"/>
          </a:xfrm>
          <a:custGeom>
            <a:avLst/>
            <a:gdLst>
              <a:gd name="T0" fmla="*/ 1 w 1975"/>
              <a:gd name="T1" fmla="*/ 1493 h 1493"/>
              <a:gd name="T2" fmla="*/ 1975 w 1975"/>
              <a:gd name="T3" fmla="*/ 0 h 1493"/>
              <a:gd name="T4" fmla="*/ 1975 w 1975"/>
              <a:gd name="T5" fmla="*/ 36 h 1493"/>
              <a:gd name="T6" fmla="*/ 40 w 1975"/>
              <a:gd name="T7" fmla="*/ 1492 h 1493"/>
              <a:gd name="T8" fmla="*/ 1 w 1975"/>
              <a:gd name="T9" fmla="*/ 1493 h 14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75" h="1493">
                <a:moveTo>
                  <a:pt x="1" y="1493"/>
                </a:moveTo>
                <a:cubicBezTo>
                  <a:pt x="351" y="637"/>
                  <a:pt x="1221" y="12"/>
                  <a:pt x="1975" y="0"/>
                </a:cubicBezTo>
                <a:cubicBezTo>
                  <a:pt x="1975" y="36"/>
                  <a:pt x="1975" y="36"/>
                  <a:pt x="1975" y="36"/>
                </a:cubicBezTo>
                <a:cubicBezTo>
                  <a:pt x="1178" y="86"/>
                  <a:pt x="407" y="650"/>
                  <a:pt x="40" y="1492"/>
                </a:cubicBezTo>
                <a:cubicBezTo>
                  <a:pt x="40" y="1492"/>
                  <a:pt x="0" y="1492"/>
                  <a:pt x="1" y="1493"/>
                </a:cubicBezTo>
                <a:close/>
              </a:path>
            </a:pathLst>
          </a:custGeom>
          <a:pattFill prst="pct50">
            <a:fgClr>
              <a:srgbClr val="919191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6545263" y="6205538"/>
            <a:ext cx="363537" cy="1533525"/>
          </a:xfrm>
          <a:custGeom>
            <a:avLst/>
            <a:gdLst>
              <a:gd name="T0" fmla="*/ 229 w 229"/>
              <a:gd name="T1" fmla="*/ 0 h 966"/>
              <a:gd name="T2" fmla="*/ 0 w 229"/>
              <a:gd name="T3" fmla="*/ 966 h 966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229" h="966">
                <a:moveTo>
                  <a:pt x="229" y="0"/>
                </a:moveTo>
                <a:cubicBezTo>
                  <a:pt x="97" y="334"/>
                  <a:pt x="12" y="756"/>
                  <a:pt x="0" y="966"/>
                </a:cubicBezTo>
              </a:path>
            </a:pathLst>
          </a:custGeom>
          <a:noFill/>
          <a:ln w="12700">
            <a:solidFill>
              <a:srgbClr val="91919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1868488" y="0"/>
            <a:ext cx="641350" cy="388938"/>
          </a:xfrm>
          <a:custGeom>
            <a:avLst/>
            <a:gdLst>
              <a:gd name="T0" fmla="*/ 210 w 404"/>
              <a:gd name="T1" fmla="*/ 245 h 245"/>
              <a:gd name="T2" fmla="*/ 210 w 404"/>
              <a:gd name="T3" fmla="*/ 245 h 245"/>
              <a:gd name="T4" fmla="*/ 404 w 404"/>
              <a:gd name="T5" fmla="*/ 0 h 245"/>
              <a:gd name="T6" fmla="*/ 0 w 404"/>
              <a:gd name="T7" fmla="*/ 0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04" h="245">
                <a:moveTo>
                  <a:pt x="210" y="245"/>
                </a:moveTo>
                <a:cubicBezTo>
                  <a:pt x="210" y="245"/>
                  <a:pt x="210" y="245"/>
                  <a:pt x="210" y="245"/>
                </a:cubicBezTo>
                <a:cubicBezTo>
                  <a:pt x="404" y="0"/>
                  <a:pt x="404" y="0"/>
                  <a:pt x="404" y="0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5" name="Line 11"/>
          <p:cNvSpPr>
            <a:spLocks noChangeShapeType="1"/>
          </p:cNvSpPr>
          <p:nvPr/>
        </p:nvSpPr>
        <p:spPr bwMode="auto">
          <a:xfrm flipV="1">
            <a:off x="2192338" y="684213"/>
            <a:ext cx="7475537" cy="20637"/>
          </a:xfrm>
          <a:prstGeom prst="line">
            <a:avLst/>
          </a:prstGeom>
          <a:noFill/>
          <a:ln w="12700">
            <a:solidFill>
              <a:srgbClr val="91919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415925" y="1954213"/>
            <a:ext cx="520700" cy="3895725"/>
          </a:xfrm>
          <a:prstGeom prst="rect">
            <a:avLst/>
          </a:prstGeom>
          <a:gradFill rotWithShape="0">
            <a:gsLst>
              <a:gs pos="0">
                <a:srgbClr val="919191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3081338" y="1574800"/>
            <a:ext cx="15875" cy="365125"/>
          </a:xfrm>
          <a:prstGeom prst="rect">
            <a:avLst/>
          </a:prstGeom>
          <a:solidFill>
            <a:srgbClr val="00A5E4"/>
          </a:solidFill>
          <a:ln w="12700">
            <a:solidFill>
              <a:srgbClr val="00A5E4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8" name="Line 14"/>
          <p:cNvSpPr>
            <a:spLocks noChangeShapeType="1"/>
          </p:cNvSpPr>
          <p:nvPr/>
        </p:nvSpPr>
        <p:spPr bwMode="auto">
          <a:xfrm>
            <a:off x="487363" y="1958975"/>
            <a:ext cx="3595687" cy="0"/>
          </a:xfrm>
          <a:prstGeom prst="line">
            <a:avLst/>
          </a:prstGeom>
          <a:noFill/>
          <a:ln w="12700">
            <a:solidFill>
              <a:srgbClr val="00A5E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37810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1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Introduction to Tools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Introduction to PM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1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Windows Parentage and Ownership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2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Window Controls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2 – Menus and Messages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Memory Management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4 – Memory Management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Dynamic Link Libraries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Lab Exercise 5 – Dynamic Link Libraries</a:t>
            </a:r>
          </a:p>
        </p:txBody>
      </p:sp>
    </p:spTree>
    <p:extLst>
      <p:ext uri="{BB962C8B-B14F-4D97-AF65-F5344CB8AC3E}">
        <p14:creationId xmlns:p14="http://schemas.microsoft.com/office/powerpoint/2010/main" val="2265022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Opening a Device Context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1716088" y="2089943"/>
            <a:ext cx="7947025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Use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DevOpenDC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() or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WinOpenWindowDC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()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Attributes: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OD_QUEUED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OD_DIRECT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OD_INFO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OD_METAFILE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OD_MEMORY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OD_METAFILE_NOQUERY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Presentation Spaces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716088" y="2013743"/>
            <a:ext cx="7947025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GPI Presentation Space consists of the following: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 store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Definition of symbol sets and fonts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Definition of line-type sets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Various controls, e.g. draw control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Logical color table / color palette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Viewing pipeline, down to and including the page and page window</a:t>
            </a:r>
          </a:p>
          <a:p>
            <a:pPr>
              <a:buClr>
                <a:srgbClr val="FF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FF0000"/>
                </a:solidFill>
                <a:latin typeface="Helvetica" pitchFamily="34" charset="0"/>
              </a:rPr>
              <a:t>The Presentation Space is the key to using the GPI</a:t>
            </a:r>
          </a:p>
          <a:p>
            <a:pPr>
              <a:buClr>
                <a:srgbClr val="FF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FF0000"/>
                </a:solidFill>
                <a:latin typeface="Helvetica" pitchFamily="34" charset="0"/>
              </a:rPr>
              <a:t>It is a generalization of the device context of the CPI</a:t>
            </a: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Three types: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Normal - full state preserved over time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Micro - limited functionality for the expense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Micro-cached - usable with one DC only, typically screen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GPI PS Segment Concepts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716087" y="2019300"/>
            <a:ext cx="7947025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 Segment is a collection of picture elements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Segments may call segments hierarchically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The set of current segments forms the picture chain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Segments have many attributes: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Detectability, Visibility, Chained, Highlighted, Dynamic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Can propagate some attributes to their children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Segments contain elements (calls to graphics routines)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Elements are the editable unit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Edits may be referenced by name or number in insertion or replacement mode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Elements contain one or more graphics orders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An order is a byte sequence which represents a drawing primitive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Presentation Space Types</a:t>
            </a:r>
          </a:p>
        </p:txBody>
      </p:sp>
      <p:graphicFrame>
        <p:nvGraphicFramePr>
          <p:cNvPr id="2" name="1 Tabla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3346038"/>
              </p:ext>
            </p:extLst>
          </p:nvPr>
        </p:nvGraphicFramePr>
        <p:xfrm>
          <a:off x="1287462" y="2193131"/>
          <a:ext cx="8331200" cy="50483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66240"/>
                <a:gridCol w="1666240"/>
                <a:gridCol w="1666240"/>
                <a:gridCol w="1666240"/>
                <a:gridCol w="1666240"/>
              </a:tblGrid>
              <a:tr h="363857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Type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Devices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GPI Calls 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VIO Calls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Notes</a:t>
                      </a:r>
                    </a:p>
                  </a:txBody>
                  <a:tcPr/>
                </a:tc>
              </a:tr>
              <a:tr h="1704645"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Cached-micro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Screen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Most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None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Few only Must get and</a:t>
                      </a:r>
                      <a:r>
                        <a:rPr lang="en-US" sz="1800" baseline="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 </a:t>
                      </a:r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release each time</a:t>
                      </a:r>
                    </a:p>
                    <a:p>
                      <a:endParaRPr lang="es-EC" dirty="0"/>
                    </a:p>
                  </a:txBody>
                  <a:tcPr/>
                </a:tc>
              </a:tr>
              <a:tr h="897181"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Micro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All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Most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None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No retained</a:t>
                      </a:r>
                      <a:r>
                        <a:rPr lang="en-US" sz="1800" baseline="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 </a:t>
                      </a:r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graphics</a:t>
                      </a:r>
                    </a:p>
                  </a:txBody>
                  <a:tcPr/>
                </a:tc>
              </a:tr>
              <a:tr h="897181"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Normal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All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All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None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Supports all graphics</a:t>
                      </a:r>
                      <a:r>
                        <a:rPr lang="en-US" sz="1800" baseline="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 </a:t>
                      </a:r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facilities</a:t>
                      </a:r>
                    </a:p>
                  </a:txBody>
                  <a:tcPr/>
                </a:tc>
              </a:tr>
              <a:tr h="1166336"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AVIO (16 Bits)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All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None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Super/Subset</a:t>
                      </a:r>
                      <a:endParaRPr lang="es-EC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Character-based - row,</a:t>
                      </a:r>
                      <a:r>
                        <a:rPr lang="en-US" sz="1800" baseline="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 </a:t>
                      </a:r>
                      <a:r>
                        <a:rPr lang="en-US" sz="1800" dirty="0" smtClean="0">
                          <a:solidFill>
                            <a:srgbClr val="000000"/>
                          </a:solidFill>
                          <a:latin typeface="Helvetica" pitchFamily="34" charset="0"/>
                        </a:rPr>
                        <a:t>column</a:t>
                      </a:r>
                      <a:endParaRPr lang="es-EC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Creating a PS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671638" y="2039257"/>
            <a:ext cx="7947025" cy="212365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Use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hps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GpiCreatePS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hab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</a:t>
            </a: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hdc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 //Must have device context already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&amp;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sizel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//size of presentation space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PU_ARBITRARY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//Units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|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GPIT_NORMAL  //PS type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|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GPIA_ASSOC); //Associate with dc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Presentation Page Units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716088" y="1816100"/>
            <a:ext cx="7947025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8524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Pels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PU_PELS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Screen or window coordinates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Device-dependent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Aspect ratio may vary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Metrics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PU_LOMETRIC		0.1 mm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PU_HIMETRIC		0.01 mm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PU_LOENGLISH		0.01 in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PU_HIENGLISH		0.0001 in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PU_TWIPS			1/1440 in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Guaranteed sizes for printers and plotters, but not displays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Arbitrary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PU_ARBITRARY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No measurement scheme, preserves aspect ratio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5883275" y="1816100"/>
            <a:ext cx="3784600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Fillets and Splines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Areas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Patterns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Images and Bitmaps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Text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Regions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Metafiles</a:t>
            </a:r>
          </a:p>
        </p:txBody>
      </p:sp>
      <p:sp>
        <p:nvSpPr>
          <p:cNvPr id="14339" name="Rectangle 3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GPI Function Groups</a:t>
            </a:r>
          </a:p>
        </p:txBody>
      </p:sp>
      <p:sp>
        <p:nvSpPr>
          <p:cNvPr id="14340" name="Text Box 4"/>
          <p:cNvSpPr txBox="1">
            <a:spLocks noChangeArrowheads="1"/>
          </p:cNvSpPr>
          <p:nvPr/>
        </p:nvSpPr>
        <p:spPr bwMode="auto">
          <a:xfrm>
            <a:off x="1716088" y="1816100"/>
            <a:ext cx="3763962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Contexts and Spaces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Transforms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Clip Shapes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Colours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Markers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Lines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Arcs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GPI Drawing Primitives</a:t>
            </a:r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1716088" y="2069508"/>
            <a:ext cx="3763962" cy="42996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Lines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GpiLine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GpiPolyLine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GpiBox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Arcs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GpiFullArc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GpiPartialArc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GpiPointArc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GpiPolyFillet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GpiPolyFilletSharp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GpiPolySpline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Markers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GpiMarker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GpiPolyMarker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15364" name="Text Box 4"/>
          <p:cNvSpPr txBox="1">
            <a:spLocks noChangeArrowheads="1"/>
          </p:cNvSpPr>
          <p:nvPr/>
        </p:nvSpPr>
        <p:spPr bwMode="auto">
          <a:xfrm>
            <a:off x="5883275" y="2069508"/>
            <a:ext cx="3784600" cy="553382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508000" indent="-1428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Areas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GpiBeginArea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GpiEndArea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GpiBeginPath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GpiEndPath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GpiFillPath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GpiStrokePath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GpiOutlinePath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GpiModifyPath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GpiCloseFigure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Images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GpiImage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GpiLoadBitmap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GpiCreateBitMap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GpiDrawBits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WinDrawBitmap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GpiBitBlt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000">
                <a:solidFill>
                  <a:srgbClr val="000000"/>
                </a:solidFill>
                <a:latin typeface="Helvetica" pitchFamily="34" charset="0"/>
              </a:rPr>
              <a:t>GpiWCBitBlt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Attributes on Primitives</a:t>
            </a:r>
          </a:p>
        </p:txBody>
      </p:sp>
      <p:sp>
        <p:nvSpPr>
          <p:cNvPr id="16387" name="Text Box 3"/>
          <p:cNvSpPr txBox="1">
            <a:spLocks noChangeArrowheads="1"/>
          </p:cNvSpPr>
          <p:nvPr/>
        </p:nvSpPr>
        <p:spPr bwMode="auto">
          <a:xfrm>
            <a:off x="1716088" y="2069306"/>
            <a:ext cx="7947025" cy="4924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Attributes of the various primitives are specified using structures called bundles.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Area primitives			AREABUNDLE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Character primitives		CHARBUNDLE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Image primitives			IMAGEBUNDLE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Line primitives			LINEBUNDLE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Marker primitives			MARKERBUNDLE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The attributes are applied using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GpiSetAttrs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():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LINEBUNDLE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linebundle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linebundle.lColor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= CLR_RED;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GpiSetAttrs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hps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		// Handle to PS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PRIM_LINE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// type of primitive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LBB_COLOR 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| LBB_WIDTH,	//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attrs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to change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LBB_WIDTH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,	// set to default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		</a:t>
            </a:r>
            <a:r>
              <a:rPr lang="en-US" sz="2000" dirty="0" smtClean="0">
                <a:solidFill>
                  <a:srgbClr val="000000"/>
                </a:solidFill>
                <a:latin typeface="Helvetica" pitchFamily="34" charset="0"/>
              </a:rPr>
              <a:t>&amp;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linebundle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);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Altering Single Attributes </a:t>
            </a:r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1716088" y="2089943"/>
            <a:ext cx="3763962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Lines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GpiSetLineWidth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GpiSetLineWidthGeom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GpiSetLineType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GpiSetLineEnd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GpiSetLineJoin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Areas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GpiSetPatternSet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GpiSetPattern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GpiSetPatternRefPoint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Markers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GpiSetMarkerSet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GpiSetMarker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GpiSetMarkerBox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17412" name="Text Box 4"/>
          <p:cNvSpPr txBox="1">
            <a:spLocks noChangeArrowheads="1"/>
          </p:cNvSpPr>
          <p:nvPr/>
        </p:nvSpPr>
        <p:spPr bwMode="auto">
          <a:xfrm>
            <a:off x="5883275" y="2089943"/>
            <a:ext cx="3784600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508000" indent="-1428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Text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GpiSetCharSet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GpiSetCharMode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GpiSetCharBox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GoiSetCharAngle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GpiSetCharShear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GpiSetCharDirection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Images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 IMAGEBUNDLE attributes are global</a:t>
            </a:r>
          </a:p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NB All 'Set' functions have 'Query' equivalents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0552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Day 3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1 – Threads, IPC and File I/O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2 – Lab Exercise 6 - Threads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3 - Workshop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</a:t>
            </a:r>
            <a:r>
              <a:rPr lang="en-US" sz="1800" dirty="0" err="1">
                <a:solidFill>
                  <a:srgbClr val="000000"/>
                </a:solidFill>
                <a:latin typeface="Helvetica" pitchFamily="34" charset="0"/>
              </a:rPr>
              <a:t>Filesystems</a:t>
            </a: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 % EA’s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Lab Exercise 8 – Directory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Listing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4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Window Words,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Subclassing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, Dialogs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9 – Multiple Windows and Instance Data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Lab Exercise 9 continues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 – Standard Dialogs and INI files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5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Graphics Programming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Interfase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2 - Workshop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SOM and WPS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It’s Friday…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89079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Altering Common Attributes</a:t>
            </a: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1716088" y="2116931"/>
            <a:ext cx="3228974" cy="20493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Bundled Common Attributes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GpiSetColor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GpiSetMix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GpiSetBackColor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GpiSetBackMix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18436" name="Text Box 4"/>
          <p:cNvSpPr txBox="1">
            <a:spLocks noChangeArrowheads="1"/>
          </p:cNvSpPr>
          <p:nvPr/>
        </p:nvSpPr>
        <p:spPr bwMode="auto">
          <a:xfrm>
            <a:off x="5249862" y="2116931"/>
            <a:ext cx="4792663" cy="29352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508000" indent="-1428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  <a:spcAft>
                <a:spcPct val="19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Non-bundled Common Attributes</a:t>
            </a: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GpiMove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GpiSetCurrentPosition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GpiSetArcParams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GpiSetViewingLimits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GpiSetTag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GpiSetModelTransformMatrix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GpiSetViewingTransformMatrix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Coordinate Systems and Spaces</a:t>
            </a:r>
          </a:p>
        </p:txBody>
      </p:sp>
      <p:sp>
        <p:nvSpPr>
          <p:cNvPr id="19459" name="Rectangle 3"/>
          <p:cNvSpPr>
            <a:spLocks noChangeArrowheads="1"/>
          </p:cNvSpPr>
          <p:nvPr/>
        </p:nvSpPr>
        <p:spPr bwMode="auto">
          <a:xfrm>
            <a:off x="1373188" y="1936750"/>
            <a:ext cx="757237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1373188" y="2308225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1" name="Line 5"/>
          <p:cNvSpPr>
            <a:spLocks noChangeShapeType="1"/>
          </p:cNvSpPr>
          <p:nvPr/>
        </p:nvSpPr>
        <p:spPr bwMode="auto">
          <a:xfrm>
            <a:off x="1744663" y="1936750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2" name="Rectangle 6"/>
          <p:cNvSpPr>
            <a:spLocks noChangeArrowheads="1"/>
          </p:cNvSpPr>
          <p:nvPr/>
        </p:nvSpPr>
        <p:spPr bwMode="auto">
          <a:xfrm>
            <a:off x="1360488" y="3125788"/>
            <a:ext cx="755650" cy="741362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3" name="Line 7"/>
          <p:cNvSpPr>
            <a:spLocks noChangeShapeType="1"/>
          </p:cNvSpPr>
          <p:nvPr/>
        </p:nvSpPr>
        <p:spPr bwMode="auto">
          <a:xfrm>
            <a:off x="1360488" y="3497263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4" name="Line 8"/>
          <p:cNvSpPr>
            <a:spLocks noChangeShapeType="1"/>
          </p:cNvSpPr>
          <p:nvPr/>
        </p:nvSpPr>
        <p:spPr bwMode="auto">
          <a:xfrm>
            <a:off x="1731963" y="3125788"/>
            <a:ext cx="0" cy="74136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5" name="Rectangle 9"/>
          <p:cNvSpPr>
            <a:spLocks noChangeArrowheads="1"/>
          </p:cNvSpPr>
          <p:nvPr/>
        </p:nvSpPr>
        <p:spPr bwMode="auto">
          <a:xfrm>
            <a:off x="1360488" y="4238625"/>
            <a:ext cx="755650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6" name="Line 10"/>
          <p:cNvSpPr>
            <a:spLocks noChangeShapeType="1"/>
          </p:cNvSpPr>
          <p:nvPr/>
        </p:nvSpPr>
        <p:spPr bwMode="auto">
          <a:xfrm>
            <a:off x="1360488" y="4610100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7" name="Line 11"/>
          <p:cNvSpPr>
            <a:spLocks noChangeShapeType="1"/>
          </p:cNvSpPr>
          <p:nvPr/>
        </p:nvSpPr>
        <p:spPr bwMode="auto">
          <a:xfrm>
            <a:off x="1731963" y="4238625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8" name="Rectangle 12"/>
          <p:cNvSpPr>
            <a:spLocks noChangeArrowheads="1"/>
          </p:cNvSpPr>
          <p:nvPr/>
        </p:nvSpPr>
        <p:spPr bwMode="auto">
          <a:xfrm>
            <a:off x="1360488" y="5353050"/>
            <a:ext cx="755650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9" name="Line 13"/>
          <p:cNvSpPr>
            <a:spLocks noChangeShapeType="1"/>
          </p:cNvSpPr>
          <p:nvPr/>
        </p:nvSpPr>
        <p:spPr bwMode="auto">
          <a:xfrm>
            <a:off x="1360488" y="5724525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0" name="Line 14"/>
          <p:cNvSpPr>
            <a:spLocks noChangeShapeType="1"/>
          </p:cNvSpPr>
          <p:nvPr/>
        </p:nvSpPr>
        <p:spPr bwMode="auto">
          <a:xfrm>
            <a:off x="1731963" y="5353050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1" name="Rectangle 15"/>
          <p:cNvSpPr>
            <a:spLocks noChangeArrowheads="1"/>
          </p:cNvSpPr>
          <p:nvPr/>
        </p:nvSpPr>
        <p:spPr bwMode="auto">
          <a:xfrm>
            <a:off x="3292475" y="2532063"/>
            <a:ext cx="755650" cy="741362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2" name="Line 16"/>
          <p:cNvSpPr>
            <a:spLocks noChangeShapeType="1"/>
          </p:cNvSpPr>
          <p:nvPr/>
        </p:nvSpPr>
        <p:spPr bwMode="auto">
          <a:xfrm>
            <a:off x="3292475" y="2901950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3" name="Line 17"/>
          <p:cNvSpPr>
            <a:spLocks noChangeShapeType="1"/>
          </p:cNvSpPr>
          <p:nvPr/>
        </p:nvSpPr>
        <p:spPr bwMode="auto">
          <a:xfrm>
            <a:off x="3663950" y="2532063"/>
            <a:ext cx="0" cy="74136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4" name="Rectangle 18"/>
          <p:cNvSpPr>
            <a:spLocks noChangeArrowheads="1"/>
          </p:cNvSpPr>
          <p:nvPr/>
        </p:nvSpPr>
        <p:spPr bwMode="auto">
          <a:xfrm>
            <a:off x="3305175" y="4759325"/>
            <a:ext cx="757238" cy="741363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5" name="Line 19"/>
          <p:cNvSpPr>
            <a:spLocks noChangeShapeType="1"/>
          </p:cNvSpPr>
          <p:nvPr/>
        </p:nvSpPr>
        <p:spPr bwMode="auto">
          <a:xfrm>
            <a:off x="3305175" y="5129213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6" name="Line 20"/>
          <p:cNvSpPr>
            <a:spLocks noChangeShapeType="1"/>
          </p:cNvSpPr>
          <p:nvPr/>
        </p:nvSpPr>
        <p:spPr bwMode="auto">
          <a:xfrm>
            <a:off x="3676650" y="4759325"/>
            <a:ext cx="0" cy="741363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7" name="Rectangle 21"/>
          <p:cNvSpPr>
            <a:spLocks noChangeArrowheads="1"/>
          </p:cNvSpPr>
          <p:nvPr/>
        </p:nvSpPr>
        <p:spPr bwMode="auto">
          <a:xfrm>
            <a:off x="5149850" y="3570288"/>
            <a:ext cx="757238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8" name="Line 22"/>
          <p:cNvSpPr>
            <a:spLocks noChangeShapeType="1"/>
          </p:cNvSpPr>
          <p:nvPr/>
        </p:nvSpPr>
        <p:spPr bwMode="auto">
          <a:xfrm>
            <a:off x="5149850" y="3941763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9" name="Line 23"/>
          <p:cNvSpPr>
            <a:spLocks noChangeShapeType="1"/>
          </p:cNvSpPr>
          <p:nvPr/>
        </p:nvSpPr>
        <p:spPr bwMode="auto">
          <a:xfrm>
            <a:off x="5521325" y="3570288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0" name="Rectangle 24"/>
          <p:cNvSpPr>
            <a:spLocks noChangeArrowheads="1"/>
          </p:cNvSpPr>
          <p:nvPr/>
        </p:nvSpPr>
        <p:spPr bwMode="auto">
          <a:xfrm>
            <a:off x="7453313" y="3570288"/>
            <a:ext cx="757237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1" name="Line 25"/>
          <p:cNvSpPr>
            <a:spLocks noChangeShapeType="1"/>
          </p:cNvSpPr>
          <p:nvPr/>
        </p:nvSpPr>
        <p:spPr bwMode="auto">
          <a:xfrm>
            <a:off x="7453313" y="3941763"/>
            <a:ext cx="744537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2" name="Line 26"/>
          <p:cNvSpPr>
            <a:spLocks noChangeShapeType="1"/>
          </p:cNvSpPr>
          <p:nvPr/>
        </p:nvSpPr>
        <p:spPr bwMode="auto">
          <a:xfrm>
            <a:off x="7824788" y="3570288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3" name="Line 27"/>
          <p:cNvSpPr>
            <a:spLocks noChangeShapeType="1"/>
          </p:cNvSpPr>
          <p:nvPr/>
        </p:nvSpPr>
        <p:spPr bwMode="auto">
          <a:xfrm>
            <a:off x="2116138" y="2308225"/>
            <a:ext cx="1114425" cy="52070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4" name="Line 28"/>
          <p:cNvSpPr>
            <a:spLocks noChangeShapeType="1"/>
          </p:cNvSpPr>
          <p:nvPr/>
        </p:nvSpPr>
        <p:spPr bwMode="auto">
          <a:xfrm flipV="1">
            <a:off x="2116138" y="2976563"/>
            <a:ext cx="1114425" cy="52070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5" name="Line 29"/>
          <p:cNvSpPr>
            <a:spLocks noChangeShapeType="1"/>
          </p:cNvSpPr>
          <p:nvPr/>
        </p:nvSpPr>
        <p:spPr bwMode="auto">
          <a:xfrm>
            <a:off x="2116138" y="4610100"/>
            <a:ext cx="1114425" cy="446088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6" name="Line 30"/>
          <p:cNvSpPr>
            <a:spLocks noChangeShapeType="1"/>
          </p:cNvSpPr>
          <p:nvPr/>
        </p:nvSpPr>
        <p:spPr bwMode="auto">
          <a:xfrm flipV="1">
            <a:off x="2116138" y="5203825"/>
            <a:ext cx="1114425" cy="52070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7" name="Line 31"/>
          <p:cNvSpPr>
            <a:spLocks noChangeShapeType="1"/>
          </p:cNvSpPr>
          <p:nvPr/>
        </p:nvSpPr>
        <p:spPr bwMode="auto">
          <a:xfrm>
            <a:off x="4048125" y="2901950"/>
            <a:ext cx="1116013" cy="892175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8" name="Line 32"/>
          <p:cNvSpPr>
            <a:spLocks noChangeShapeType="1"/>
          </p:cNvSpPr>
          <p:nvPr/>
        </p:nvSpPr>
        <p:spPr bwMode="auto">
          <a:xfrm flipV="1">
            <a:off x="4122738" y="4164013"/>
            <a:ext cx="966787" cy="892175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9" name="Line 33"/>
          <p:cNvSpPr>
            <a:spLocks noChangeShapeType="1"/>
          </p:cNvSpPr>
          <p:nvPr/>
        </p:nvSpPr>
        <p:spPr bwMode="auto">
          <a:xfrm>
            <a:off x="5907088" y="3941763"/>
            <a:ext cx="1485900" cy="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0" name="Rectangle 34"/>
          <p:cNvSpPr>
            <a:spLocks noChangeArrowheads="1"/>
          </p:cNvSpPr>
          <p:nvPr/>
        </p:nvSpPr>
        <p:spPr bwMode="auto">
          <a:xfrm>
            <a:off x="7615238" y="4016375"/>
            <a:ext cx="371475" cy="22225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1" name="Rectangle 35"/>
          <p:cNvSpPr>
            <a:spLocks noChangeArrowheads="1"/>
          </p:cNvSpPr>
          <p:nvPr/>
        </p:nvSpPr>
        <p:spPr bwMode="auto">
          <a:xfrm>
            <a:off x="3529013" y="2754313"/>
            <a:ext cx="296862" cy="29686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2" name="Rectangle 36"/>
          <p:cNvSpPr>
            <a:spLocks noChangeArrowheads="1"/>
          </p:cNvSpPr>
          <p:nvPr/>
        </p:nvSpPr>
        <p:spPr bwMode="auto">
          <a:xfrm>
            <a:off x="3529013" y="4981575"/>
            <a:ext cx="296862" cy="296863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3" name="Rectangle 37"/>
          <p:cNvSpPr>
            <a:spLocks noChangeArrowheads="1"/>
          </p:cNvSpPr>
          <p:nvPr/>
        </p:nvSpPr>
        <p:spPr bwMode="auto">
          <a:xfrm>
            <a:off x="5386388" y="3867150"/>
            <a:ext cx="446087" cy="296863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4" name="Rectangle 38"/>
          <p:cNvSpPr>
            <a:spLocks noChangeArrowheads="1"/>
          </p:cNvSpPr>
          <p:nvPr/>
        </p:nvSpPr>
        <p:spPr bwMode="auto">
          <a:xfrm>
            <a:off x="919163" y="6161088"/>
            <a:ext cx="3582987" cy="127793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1900">
                <a:solidFill>
                  <a:srgbClr val="000000"/>
                </a:solidFill>
                <a:latin typeface="Helvetica" pitchFamily="34" charset="0"/>
              </a:rPr>
              <a:t>Model Transforms</a:t>
            </a:r>
          </a:p>
          <a:p>
            <a:r>
              <a:rPr lang="en-US" sz="1900">
                <a:solidFill>
                  <a:srgbClr val="000000"/>
                </a:solidFill>
                <a:latin typeface="Helvetica" pitchFamily="34" charset="0"/>
              </a:rPr>
              <a:t>GpiSetSegmentTransformMatrix</a:t>
            </a:r>
          </a:p>
          <a:p>
            <a:r>
              <a:rPr lang="en-US" sz="1900">
                <a:solidFill>
                  <a:srgbClr val="000000"/>
                </a:solidFill>
                <a:latin typeface="Helvetica" pitchFamily="34" charset="0"/>
              </a:rPr>
              <a:t>GpiSetModelTransformMatrix</a:t>
            </a:r>
          </a:p>
          <a:p>
            <a:r>
              <a:rPr lang="en-US" sz="1900">
                <a:solidFill>
                  <a:srgbClr val="000000"/>
                </a:solidFill>
                <a:latin typeface="Helvetica" pitchFamily="34" charset="0"/>
              </a:rPr>
              <a:t>GpiCallSegmentMatrix</a:t>
            </a:r>
          </a:p>
        </p:txBody>
      </p:sp>
      <p:sp>
        <p:nvSpPr>
          <p:cNvPr id="19495" name="Rectangle 39"/>
          <p:cNvSpPr>
            <a:spLocks noChangeArrowheads="1"/>
          </p:cNvSpPr>
          <p:nvPr/>
        </p:nvSpPr>
        <p:spPr bwMode="auto">
          <a:xfrm>
            <a:off x="3668713" y="5656263"/>
            <a:ext cx="3560762" cy="74453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1900">
                <a:solidFill>
                  <a:srgbClr val="000000"/>
                </a:solidFill>
                <a:latin typeface="Helvetica" pitchFamily="34" charset="0"/>
              </a:rPr>
              <a:t>Viewing Transforms</a:t>
            </a:r>
          </a:p>
          <a:p>
            <a:r>
              <a:rPr lang="en-US" sz="1900">
                <a:solidFill>
                  <a:srgbClr val="000000"/>
                </a:solidFill>
                <a:latin typeface="Helvetica" pitchFamily="34" charset="0"/>
              </a:rPr>
              <a:t>GpiSetViewingTransformMatrix</a:t>
            </a:r>
          </a:p>
        </p:txBody>
      </p:sp>
      <p:sp>
        <p:nvSpPr>
          <p:cNvPr id="19496" name="Rectangle 40"/>
          <p:cNvSpPr>
            <a:spLocks noChangeArrowheads="1"/>
          </p:cNvSpPr>
          <p:nvPr/>
        </p:nvSpPr>
        <p:spPr bwMode="auto">
          <a:xfrm>
            <a:off x="4635500" y="4751388"/>
            <a:ext cx="3484563" cy="75723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1900">
                <a:solidFill>
                  <a:srgbClr val="000000"/>
                </a:solidFill>
                <a:latin typeface="Helvetica" pitchFamily="34" charset="0"/>
              </a:rPr>
              <a:t>Default Viewing Transform</a:t>
            </a:r>
          </a:p>
          <a:p>
            <a:r>
              <a:rPr lang="en-US" sz="1900">
                <a:solidFill>
                  <a:srgbClr val="000000"/>
                </a:solidFill>
                <a:latin typeface="Helvetica" pitchFamily="34" charset="0"/>
              </a:rPr>
              <a:t>GpiSetDefaultViewMatrix</a:t>
            </a:r>
          </a:p>
        </p:txBody>
      </p:sp>
      <p:sp>
        <p:nvSpPr>
          <p:cNvPr id="19497" name="Rectangle 41"/>
          <p:cNvSpPr>
            <a:spLocks noChangeArrowheads="1"/>
          </p:cNvSpPr>
          <p:nvPr/>
        </p:nvSpPr>
        <p:spPr bwMode="auto">
          <a:xfrm>
            <a:off x="325438" y="1484313"/>
            <a:ext cx="3508375" cy="3873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World Coordinate Space</a:t>
            </a:r>
          </a:p>
        </p:txBody>
      </p:sp>
      <p:sp>
        <p:nvSpPr>
          <p:cNvPr id="19498" name="Rectangle 42"/>
          <p:cNvSpPr>
            <a:spLocks noChangeArrowheads="1"/>
          </p:cNvSpPr>
          <p:nvPr/>
        </p:nvSpPr>
        <p:spPr bwMode="auto">
          <a:xfrm>
            <a:off x="2703513" y="2078038"/>
            <a:ext cx="3657600" cy="3873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Model Coordinate Space</a:t>
            </a:r>
          </a:p>
        </p:txBody>
      </p:sp>
      <p:sp>
        <p:nvSpPr>
          <p:cNvPr id="19499" name="Rectangle 43"/>
          <p:cNvSpPr>
            <a:spLocks noChangeArrowheads="1"/>
          </p:cNvSpPr>
          <p:nvPr/>
        </p:nvSpPr>
        <p:spPr bwMode="auto">
          <a:xfrm>
            <a:off x="4264025" y="2671763"/>
            <a:ext cx="2914650" cy="3873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Presentation Space</a:t>
            </a:r>
          </a:p>
        </p:txBody>
      </p:sp>
      <p:sp>
        <p:nvSpPr>
          <p:cNvPr id="19500" name="Rectangle 44"/>
          <p:cNvSpPr>
            <a:spLocks noChangeArrowheads="1"/>
          </p:cNvSpPr>
          <p:nvPr/>
        </p:nvSpPr>
        <p:spPr bwMode="auto">
          <a:xfrm>
            <a:off x="6864350" y="3043238"/>
            <a:ext cx="2097088" cy="3873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Device Space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Coordinate Systems and Spaces</a:t>
            </a:r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1373188" y="1936750"/>
            <a:ext cx="757237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4" name="Line 4"/>
          <p:cNvSpPr>
            <a:spLocks noChangeShapeType="1"/>
          </p:cNvSpPr>
          <p:nvPr/>
        </p:nvSpPr>
        <p:spPr bwMode="auto">
          <a:xfrm>
            <a:off x="1373188" y="2308225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5" name="Line 5"/>
          <p:cNvSpPr>
            <a:spLocks noChangeShapeType="1"/>
          </p:cNvSpPr>
          <p:nvPr/>
        </p:nvSpPr>
        <p:spPr bwMode="auto">
          <a:xfrm>
            <a:off x="1744663" y="1936750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6" name="Rectangle 6"/>
          <p:cNvSpPr>
            <a:spLocks noChangeArrowheads="1"/>
          </p:cNvSpPr>
          <p:nvPr/>
        </p:nvSpPr>
        <p:spPr bwMode="auto">
          <a:xfrm>
            <a:off x="1360488" y="3125788"/>
            <a:ext cx="755650" cy="741362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7" name="Line 7"/>
          <p:cNvSpPr>
            <a:spLocks noChangeShapeType="1"/>
          </p:cNvSpPr>
          <p:nvPr/>
        </p:nvSpPr>
        <p:spPr bwMode="auto">
          <a:xfrm>
            <a:off x="1360488" y="3497263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8" name="Line 8"/>
          <p:cNvSpPr>
            <a:spLocks noChangeShapeType="1"/>
          </p:cNvSpPr>
          <p:nvPr/>
        </p:nvSpPr>
        <p:spPr bwMode="auto">
          <a:xfrm>
            <a:off x="1731963" y="3125788"/>
            <a:ext cx="0" cy="74136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9" name="Rectangle 9"/>
          <p:cNvSpPr>
            <a:spLocks noChangeArrowheads="1"/>
          </p:cNvSpPr>
          <p:nvPr/>
        </p:nvSpPr>
        <p:spPr bwMode="auto">
          <a:xfrm>
            <a:off x="1360488" y="4238625"/>
            <a:ext cx="755650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0" name="Line 10"/>
          <p:cNvSpPr>
            <a:spLocks noChangeShapeType="1"/>
          </p:cNvSpPr>
          <p:nvPr/>
        </p:nvSpPr>
        <p:spPr bwMode="auto">
          <a:xfrm>
            <a:off x="1360488" y="4610100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1" name="Line 11"/>
          <p:cNvSpPr>
            <a:spLocks noChangeShapeType="1"/>
          </p:cNvSpPr>
          <p:nvPr/>
        </p:nvSpPr>
        <p:spPr bwMode="auto">
          <a:xfrm>
            <a:off x="1731963" y="4238625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2" name="Rectangle 12"/>
          <p:cNvSpPr>
            <a:spLocks noChangeArrowheads="1"/>
          </p:cNvSpPr>
          <p:nvPr/>
        </p:nvSpPr>
        <p:spPr bwMode="auto">
          <a:xfrm>
            <a:off x="1360488" y="5353050"/>
            <a:ext cx="755650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3" name="Line 13"/>
          <p:cNvSpPr>
            <a:spLocks noChangeShapeType="1"/>
          </p:cNvSpPr>
          <p:nvPr/>
        </p:nvSpPr>
        <p:spPr bwMode="auto">
          <a:xfrm>
            <a:off x="1360488" y="5724525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4" name="Line 14"/>
          <p:cNvSpPr>
            <a:spLocks noChangeShapeType="1"/>
          </p:cNvSpPr>
          <p:nvPr/>
        </p:nvSpPr>
        <p:spPr bwMode="auto">
          <a:xfrm>
            <a:off x="1731963" y="5353050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5" name="Rectangle 15"/>
          <p:cNvSpPr>
            <a:spLocks noChangeArrowheads="1"/>
          </p:cNvSpPr>
          <p:nvPr/>
        </p:nvSpPr>
        <p:spPr bwMode="auto">
          <a:xfrm>
            <a:off x="3292475" y="2532063"/>
            <a:ext cx="755650" cy="741362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6" name="Line 16"/>
          <p:cNvSpPr>
            <a:spLocks noChangeShapeType="1"/>
          </p:cNvSpPr>
          <p:nvPr/>
        </p:nvSpPr>
        <p:spPr bwMode="auto">
          <a:xfrm>
            <a:off x="3292475" y="2901950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7" name="Line 17"/>
          <p:cNvSpPr>
            <a:spLocks noChangeShapeType="1"/>
          </p:cNvSpPr>
          <p:nvPr/>
        </p:nvSpPr>
        <p:spPr bwMode="auto">
          <a:xfrm>
            <a:off x="3663950" y="2532063"/>
            <a:ext cx="0" cy="741362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8" name="Rectangle 18"/>
          <p:cNvSpPr>
            <a:spLocks noChangeArrowheads="1"/>
          </p:cNvSpPr>
          <p:nvPr/>
        </p:nvSpPr>
        <p:spPr bwMode="auto">
          <a:xfrm>
            <a:off x="3305175" y="4759325"/>
            <a:ext cx="757238" cy="741363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9" name="Line 19"/>
          <p:cNvSpPr>
            <a:spLocks noChangeShapeType="1"/>
          </p:cNvSpPr>
          <p:nvPr/>
        </p:nvSpPr>
        <p:spPr bwMode="auto">
          <a:xfrm>
            <a:off x="3305175" y="5129213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0" name="Line 20"/>
          <p:cNvSpPr>
            <a:spLocks noChangeShapeType="1"/>
          </p:cNvSpPr>
          <p:nvPr/>
        </p:nvSpPr>
        <p:spPr bwMode="auto">
          <a:xfrm>
            <a:off x="3676650" y="4759325"/>
            <a:ext cx="0" cy="741363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1" name="Rectangle 21"/>
          <p:cNvSpPr>
            <a:spLocks noChangeArrowheads="1"/>
          </p:cNvSpPr>
          <p:nvPr/>
        </p:nvSpPr>
        <p:spPr bwMode="auto">
          <a:xfrm>
            <a:off x="5149850" y="3570288"/>
            <a:ext cx="757238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2" name="Line 22"/>
          <p:cNvSpPr>
            <a:spLocks noChangeShapeType="1"/>
          </p:cNvSpPr>
          <p:nvPr/>
        </p:nvSpPr>
        <p:spPr bwMode="auto">
          <a:xfrm>
            <a:off x="5149850" y="3941763"/>
            <a:ext cx="7429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3" name="Line 23"/>
          <p:cNvSpPr>
            <a:spLocks noChangeShapeType="1"/>
          </p:cNvSpPr>
          <p:nvPr/>
        </p:nvSpPr>
        <p:spPr bwMode="auto">
          <a:xfrm>
            <a:off x="5521325" y="3570288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4" name="Rectangle 24"/>
          <p:cNvSpPr>
            <a:spLocks noChangeArrowheads="1"/>
          </p:cNvSpPr>
          <p:nvPr/>
        </p:nvSpPr>
        <p:spPr bwMode="auto">
          <a:xfrm>
            <a:off x="7453313" y="3570288"/>
            <a:ext cx="757237" cy="742950"/>
          </a:xfrm>
          <a:prstGeom prst="rect">
            <a:avLst/>
          </a:prstGeom>
          <a:noFill/>
          <a:ln w="635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5" name="Line 25"/>
          <p:cNvSpPr>
            <a:spLocks noChangeShapeType="1"/>
          </p:cNvSpPr>
          <p:nvPr/>
        </p:nvSpPr>
        <p:spPr bwMode="auto">
          <a:xfrm>
            <a:off x="7453313" y="3941763"/>
            <a:ext cx="744537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6" name="Line 26"/>
          <p:cNvSpPr>
            <a:spLocks noChangeShapeType="1"/>
          </p:cNvSpPr>
          <p:nvPr/>
        </p:nvSpPr>
        <p:spPr bwMode="auto">
          <a:xfrm>
            <a:off x="7824788" y="3570288"/>
            <a:ext cx="0" cy="7429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7" name="Line 27"/>
          <p:cNvSpPr>
            <a:spLocks noChangeShapeType="1"/>
          </p:cNvSpPr>
          <p:nvPr/>
        </p:nvSpPr>
        <p:spPr bwMode="auto">
          <a:xfrm>
            <a:off x="2116138" y="2308225"/>
            <a:ext cx="1114425" cy="52070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8" name="Line 28"/>
          <p:cNvSpPr>
            <a:spLocks noChangeShapeType="1"/>
          </p:cNvSpPr>
          <p:nvPr/>
        </p:nvSpPr>
        <p:spPr bwMode="auto">
          <a:xfrm flipV="1">
            <a:off x="2116138" y="2976563"/>
            <a:ext cx="1114425" cy="52070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9" name="Line 29"/>
          <p:cNvSpPr>
            <a:spLocks noChangeShapeType="1"/>
          </p:cNvSpPr>
          <p:nvPr/>
        </p:nvSpPr>
        <p:spPr bwMode="auto">
          <a:xfrm>
            <a:off x="2116138" y="4610100"/>
            <a:ext cx="1114425" cy="446088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0" name="Line 30"/>
          <p:cNvSpPr>
            <a:spLocks noChangeShapeType="1"/>
          </p:cNvSpPr>
          <p:nvPr/>
        </p:nvSpPr>
        <p:spPr bwMode="auto">
          <a:xfrm flipV="1">
            <a:off x="2116138" y="5203825"/>
            <a:ext cx="1114425" cy="52070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1" name="Line 31"/>
          <p:cNvSpPr>
            <a:spLocks noChangeShapeType="1"/>
          </p:cNvSpPr>
          <p:nvPr/>
        </p:nvSpPr>
        <p:spPr bwMode="auto">
          <a:xfrm>
            <a:off x="4048125" y="2901950"/>
            <a:ext cx="1116013" cy="892175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2" name="Line 32"/>
          <p:cNvSpPr>
            <a:spLocks noChangeShapeType="1"/>
          </p:cNvSpPr>
          <p:nvPr/>
        </p:nvSpPr>
        <p:spPr bwMode="auto">
          <a:xfrm flipV="1">
            <a:off x="4122738" y="4164013"/>
            <a:ext cx="966787" cy="892175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3" name="Line 33"/>
          <p:cNvSpPr>
            <a:spLocks noChangeShapeType="1"/>
          </p:cNvSpPr>
          <p:nvPr/>
        </p:nvSpPr>
        <p:spPr bwMode="auto">
          <a:xfrm>
            <a:off x="5907088" y="3941763"/>
            <a:ext cx="1485900" cy="0"/>
          </a:xfrm>
          <a:prstGeom prst="line">
            <a:avLst/>
          </a:prstGeom>
          <a:noFill/>
          <a:ln w="25400">
            <a:solidFill>
              <a:srgbClr val="FF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4" name="Rectangle 34"/>
          <p:cNvSpPr>
            <a:spLocks noChangeArrowheads="1"/>
          </p:cNvSpPr>
          <p:nvPr/>
        </p:nvSpPr>
        <p:spPr bwMode="auto">
          <a:xfrm>
            <a:off x="7615238" y="4016375"/>
            <a:ext cx="371475" cy="22225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5" name="Rectangle 35"/>
          <p:cNvSpPr>
            <a:spLocks noChangeArrowheads="1"/>
          </p:cNvSpPr>
          <p:nvPr/>
        </p:nvSpPr>
        <p:spPr bwMode="auto">
          <a:xfrm>
            <a:off x="3529013" y="2754313"/>
            <a:ext cx="296862" cy="29686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6" name="Rectangle 36"/>
          <p:cNvSpPr>
            <a:spLocks noChangeArrowheads="1"/>
          </p:cNvSpPr>
          <p:nvPr/>
        </p:nvSpPr>
        <p:spPr bwMode="auto">
          <a:xfrm>
            <a:off x="3529013" y="4981575"/>
            <a:ext cx="296862" cy="296863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7" name="Rectangle 37"/>
          <p:cNvSpPr>
            <a:spLocks noChangeArrowheads="1"/>
          </p:cNvSpPr>
          <p:nvPr/>
        </p:nvSpPr>
        <p:spPr bwMode="auto">
          <a:xfrm>
            <a:off x="5386388" y="3867150"/>
            <a:ext cx="446087" cy="296863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8" name="Rectangle 38"/>
          <p:cNvSpPr>
            <a:spLocks noChangeArrowheads="1"/>
          </p:cNvSpPr>
          <p:nvPr/>
        </p:nvSpPr>
        <p:spPr bwMode="auto">
          <a:xfrm>
            <a:off x="325438" y="1484313"/>
            <a:ext cx="3508375" cy="3873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World Coordinate Space</a:t>
            </a:r>
          </a:p>
        </p:txBody>
      </p:sp>
      <p:sp>
        <p:nvSpPr>
          <p:cNvPr id="20519" name="Rectangle 39"/>
          <p:cNvSpPr>
            <a:spLocks noChangeArrowheads="1"/>
          </p:cNvSpPr>
          <p:nvPr/>
        </p:nvSpPr>
        <p:spPr bwMode="auto">
          <a:xfrm>
            <a:off x="2703513" y="2078038"/>
            <a:ext cx="3657600" cy="3873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Model Coordinate Space</a:t>
            </a:r>
          </a:p>
        </p:txBody>
      </p:sp>
      <p:sp>
        <p:nvSpPr>
          <p:cNvPr id="20520" name="Rectangle 40"/>
          <p:cNvSpPr>
            <a:spLocks noChangeArrowheads="1"/>
          </p:cNvSpPr>
          <p:nvPr/>
        </p:nvSpPr>
        <p:spPr bwMode="auto">
          <a:xfrm>
            <a:off x="4264025" y="2671763"/>
            <a:ext cx="2914650" cy="3873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Presentation Space</a:t>
            </a:r>
          </a:p>
        </p:txBody>
      </p:sp>
      <p:sp>
        <p:nvSpPr>
          <p:cNvPr id="20521" name="Rectangle 41"/>
          <p:cNvSpPr>
            <a:spLocks noChangeArrowheads="1"/>
          </p:cNvSpPr>
          <p:nvPr/>
        </p:nvSpPr>
        <p:spPr bwMode="auto">
          <a:xfrm>
            <a:off x="6864350" y="3043238"/>
            <a:ext cx="2097088" cy="3873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Device Space</a:t>
            </a:r>
          </a:p>
        </p:txBody>
      </p:sp>
      <p:sp>
        <p:nvSpPr>
          <p:cNvPr id="20522" name="Rectangle 42"/>
          <p:cNvSpPr>
            <a:spLocks noChangeArrowheads="1"/>
          </p:cNvSpPr>
          <p:nvPr/>
        </p:nvSpPr>
        <p:spPr bwMode="auto">
          <a:xfrm>
            <a:off x="2182813" y="5878513"/>
            <a:ext cx="2884487" cy="74612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algn="ctr"/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GpiSetViewingLimits</a:t>
            </a:r>
          </a:p>
          <a:p>
            <a:pPr algn="ctr"/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(clipping)</a:t>
            </a:r>
          </a:p>
        </p:txBody>
      </p:sp>
      <p:sp>
        <p:nvSpPr>
          <p:cNvPr id="20523" name="Rectangle 43"/>
          <p:cNvSpPr>
            <a:spLocks noChangeArrowheads="1"/>
          </p:cNvSpPr>
          <p:nvPr/>
        </p:nvSpPr>
        <p:spPr bwMode="auto">
          <a:xfrm>
            <a:off x="4264025" y="5062538"/>
            <a:ext cx="2901950" cy="74612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algn="ctr"/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GpiSetGraphicsField</a:t>
            </a:r>
          </a:p>
          <a:p>
            <a:pPr algn="ctr"/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(clipping)</a:t>
            </a:r>
          </a:p>
        </p:txBody>
      </p:sp>
      <p:sp>
        <p:nvSpPr>
          <p:cNvPr id="20524" name="Rectangle 44"/>
          <p:cNvSpPr>
            <a:spLocks noChangeArrowheads="1"/>
          </p:cNvSpPr>
          <p:nvPr/>
        </p:nvSpPr>
        <p:spPr bwMode="auto">
          <a:xfrm>
            <a:off x="6418263" y="4379913"/>
            <a:ext cx="3138487" cy="74612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algn="ctr"/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GpiSetPageViewPort</a:t>
            </a:r>
          </a:p>
          <a:p>
            <a:pPr algn="ctr"/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(scaling)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3400" b="1" dirty="0">
                <a:solidFill>
                  <a:srgbClr val="000000"/>
                </a:solidFill>
                <a:latin typeface="Helvetica" pitchFamily="34" charset="0"/>
              </a:rPr>
              <a:t>5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 – Session 2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Workshop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137030599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3400" b="1" dirty="0">
                <a:solidFill>
                  <a:srgbClr val="000000"/>
                </a:solidFill>
                <a:latin typeface="Helvetica" pitchFamily="34" charset="0"/>
              </a:rPr>
              <a:t>5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 – Session 3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SOM and WPS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030599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76675" y="239713"/>
            <a:ext cx="4978400" cy="3302000"/>
          </a:xfrm>
          <a:custGeom>
            <a:avLst/>
            <a:gdLst>
              <a:gd name="T0" fmla="*/ 1548 w 3136"/>
              <a:gd name="T1" fmla="*/ 2080 h 2080"/>
              <a:gd name="T2" fmla="*/ 1548 w 3136"/>
              <a:gd name="T3" fmla="*/ 2080 h 2080"/>
              <a:gd name="T4" fmla="*/ 3136 w 3136"/>
              <a:gd name="T5" fmla="*/ 0 h 2080"/>
              <a:gd name="T6" fmla="*/ 0 w 3136"/>
              <a:gd name="T7" fmla="*/ 5 h 20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6" h="2080">
                <a:moveTo>
                  <a:pt x="1548" y="2080"/>
                </a:moveTo>
                <a:cubicBezTo>
                  <a:pt x="1548" y="2080"/>
                  <a:pt x="1548" y="2080"/>
                  <a:pt x="1548" y="2080"/>
                </a:cubicBezTo>
                <a:cubicBezTo>
                  <a:pt x="3136" y="0"/>
                  <a:pt x="3136" y="0"/>
                  <a:pt x="3136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425450" y="2476500"/>
            <a:ext cx="531813" cy="364490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29413" y="3856038"/>
            <a:ext cx="2627312" cy="1865312"/>
          </a:xfrm>
          <a:custGeom>
            <a:avLst/>
            <a:gdLst>
              <a:gd name="T0" fmla="*/ 1 w 1655"/>
              <a:gd name="T1" fmla="*/ 1175 h 1175"/>
              <a:gd name="T2" fmla="*/ 1655 w 1655"/>
              <a:gd name="T3" fmla="*/ 0 h 1175"/>
              <a:gd name="T4" fmla="*/ 1642 w 1655"/>
              <a:gd name="T5" fmla="*/ 28 h 1175"/>
              <a:gd name="T6" fmla="*/ 32 w 1655"/>
              <a:gd name="T7" fmla="*/ 1174 h 1175"/>
              <a:gd name="T8" fmla="*/ 1 w 1655"/>
              <a:gd name="T9" fmla="*/ 1175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5" h="1175">
                <a:moveTo>
                  <a:pt x="1" y="1175"/>
                </a:moveTo>
                <a:cubicBezTo>
                  <a:pt x="277" y="501"/>
                  <a:pt x="960" y="10"/>
                  <a:pt x="1655" y="0"/>
                </a:cubicBezTo>
                <a:cubicBezTo>
                  <a:pt x="1642" y="28"/>
                  <a:pt x="1642" y="28"/>
                  <a:pt x="1642" y="28"/>
                </a:cubicBezTo>
                <a:cubicBezTo>
                  <a:pt x="927" y="68"/>
                  <a:pt x="321" y="511"/>
                  <a:pt x="32" y="1174"/>
                </a:cubicBezTo>
                <a:cubicBezTo>
                  <a:pt x="32" y="1174"/>
                  <a:pt x="0" y="1174"/>
                  <a:pt x="1" y="1175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45250" y="5721350"/>
            <a:ext cx="285750" cy="1338263"/>
          </a:xfrm>
          <a:custGeom>
            <a:avLst/>
            <a:gdLst>
              <a:gd name="T0" fmla="*/ 180 w 180"/>
              <a:gd name="T1" fmla="*/ 0 h 843"/>
              <a:gd name="T2" fmla="*/ 0 w 180"/>
              <a:gd name="T3" fmla="*/ 843 h 843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3">
                <a:moveTo>
                  <a:pt x="180" y="0"/>
                </a:moveTo>
                <a:cubicBezTo>
                  <a:pt x="76" y="262"/>
                  <a:pt x="9" y="595"/>
                  <a:pt x="0" y="843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40725" y="3019425"/>
            <a:ext cx="100013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32788" y="3800475"/>
            <a:ext cx="100012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24850" y="4568825"/>
            <a:ext cx="98425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39138" y="5289550"/>
            <a:ext cx="98425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50250" y="2225675"/>
            <a:ext cx="100013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58188" y="1425575"/>
            <a:ext cx="100012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57438" y="1176338"/>
            <a:ext cx="6980237" cy="0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51088" y="1181100"/>
            <a:ext cx="7051675" cy="550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>
                <a:solidFill>
                  <a:srgbClr val="000000"/>
                </a:solidFill>
                <a:latin typeface="Helvetica" pitchFamily="34" charset="0"/>
              </a:rPr>
              <a:t>System Object Model</a:t>
            </a: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312863" y="5842000"/>
            <a:ext cx="6261100" cy="1200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and the Workplace Shell</a:t>
            </a:r>
          </a:p>
        </p:txBody>
      </p:sp>
    </p:spTree>
    <p:extLst>
      <p:ext uri="{BB962C8B-B14F-4D97-AF65-F5344CB8AC3E}">
        <p14:creationId xmlns:p14="http://schemas.microsoft.com/office/powerpoint/2010/main" val="119998629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What is SOM?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138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 is a system for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defining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manipulating and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releasing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class libraries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which is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language-independent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can be used with both procedural and object-oriented languages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Three major features: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Encapsulation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Inheritance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Polymorphism</a:t>
            </a:r>
          </a:p>
        </p:txBody>
      </p:sp>
    </p:spTree>
    <p:extLst>
      <p:ext uri="{BB962C8B-B14F-4D97-AF65-F5344CB8AC3E}">
        <p14:creationId xmlns:p14="http://schemas.microsoft.com/office/powerpoint/2010/main" val="297148933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Encapsulation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138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An object is implemented as data and methods (public and private) which operate on that data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Object implementation is hidden (encapsulated) from public view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 permits changes to an object's internal implementation without affecting compatibility: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adding new methods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adding, changing or deleting unpublished instance variables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Inserting new classes above your class in the inheritance hierarchy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Relocating methods upward in the class hierarchy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Implemented as OS/2 DLL's</a:t>
            </a:r>
          </a:p>
        </p:txBody>
      </p:sp>
    </p:spTree>
    <p:extLst>
      <p:ext uri="{BB962C8B-B14F-4D97-AF65-F5344CB8AC3E}">
        <p14:creationId xmlns:p14="http://schemas.microsoft.com/office/powerpoint/2010/main" val="27197876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Inheritance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138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derivation of new child classes from existing parent classes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Children automatically inherit their parents' methods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Children can add unique characteristics and new methods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These children are known as subclasses</a:t>
            </a:r>
          </a:p>
        </p:txBody>
      </p:sp>
    </p:spTree>
    <p:extLst>
      <p:ext uri="{BB962C8B-B14F-4D97-AF65-F5344CB8AC3E}">
        <p14:creationId xmlns:p14="http://schemas.microsoft.com/office/powerpoint/2010/main" val="424974944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Polymorphism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138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many implementations of the same method for two or more classes of objects.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Known in SOM as method overrides or override resolution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 supports several forms of polymorphism, in order to support different object-oriented languages</a:t>
            </a:r>
          </a:p>
        </p:txBody>
      </p:sp>
    </p:spTree>
    <p:extLst>
      <p:ext uri="{BB962C8B-B14F-4D97-AF65-F5344CB8AC3E}">
        <p14:creationId xmlns:p14="http://schemas.microsoft.com/office/powerpoint/2010/main" val="3021488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3400" b="1" dirty="0">
                <a:solidFill>
                  <a:srgbClr val="000000"/>
                </a:solidFill>
                <a:latin typeface="Helvetica" pitchFamily="34" charset="0"/>
              </a:rPr>
              <a:t>5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 – Session 1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Graphical Programming Interface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1643566478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SOM Classes</a:t>
            </a: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138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SOMObject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Basic class with common behaviour for all objects, and no instance data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SOMClass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Base class for all metaclasses (the class of a class is a metaclass). Contains generic constructors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SOMClassMgr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object that handles class registration and loading from DLL's for each SOM client</a:t>
            </a:r>
          </a:p>
        </p:txBody>
      </p:sp>
    </p:spTree>
    <p:extLst>
      <p:ext uri="{BB962C8B-B14F-4D97-AF65-F5344CB8AC3E}">
        <p14:creationId xmlns:p14="http://schemas.microsoft.com/office/powerpoint/2010/main" val="23718599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Files used in SOM Development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138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.CSC - Input file containing the C language-specific class definition (OIDL plus C)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.H - Output public header file for programs that use this class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.IH - Output implementation header file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.PH - Output private header file for private methods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.C - Output C source template file. Code is added to this to implement object behaviour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.SC - Ouput OIDL object definition file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.PSC - Output private definitions of the class interface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.DEF - link definitions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.CS2 - Output formatted .CSC file</a:t>
            </a:r>
          </a:p>
        </p:txBody>
      </p:sp>
    </p:spTree>
    <p:extLst>
      <p:ext uri="{BB962C8B-B14F-4D97-AF65-F5344CB8AC3E}">
        <p14:creationId xmlns:p14="http://schemas.microsoft.com/office/powerpoint/2010/main" val="80283707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.CSC File Sections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346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Include Section (required)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Includes .SC files for parent class, metaclass and ancestors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Class Section (required)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Name, attributes and description of the class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Release Order Section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 new method names and public instance variables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Metaclass Section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Parent Class Section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Name and description of the parent class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Passthrough Section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Data Section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Methods Section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New methods and method overrides</a:t>
            </a:r>
          </a:p>
        </p:txBody>
      </p:sp>
    </p:spTree>
    <p:extLst>
      <p:ext uri="{BB962C8B-B14F-4D97-AF65-F5344CB8AC3E}">
        <p14:creationId xmlns:p14="http://schemas.microsoft.com/office/powerpoint/2010/main" val="1255198404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SOM 2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645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8188" indent="-223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 2 meets the OMG CORBA spec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 2 uses IDL rather than OIDL (not much different)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Benefits: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Cross-platform: OS/2, AIX, Windows, Mac, UNIX, AS/400, MVS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Industry support: IBM, Apple, Novell/Word Perfect, HP, Sun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Cross-language: C, C++, Smalltalk, REXX, etc.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Supports extensions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DSOM - Distributed SOM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'proxy objects' (stubs) allow objects in other processes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with Workgroup Enabler, allows objects across the network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RSOM - Replicated SOM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PSOM - Persistent SOM</a:t>
            </a:r>
          </a:p>
        </p:txBody>
      </p:sp>
    </p:spTree>
    <p:extLst>
      <p:ext uri="{BB962C8B-B14F-4D97-AF65-F5344CB8AC3E}">
        <p14:creationId xmlns:p14="http://schemas.microsoft.com/office/powerpoint/2010/main" val="18069349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Workplace Shell Architecture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138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8188" indent="-223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Workplace Shell is implemented using SOM 1 (OS/2 2.1) or SOM 2 (Warp)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Base class: wpObject is derived from SOMObject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From wpsObject, three major subclasses are derived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wpFileSystem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persistent data stored in the file system as EA's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e.g. wpFolder, wpDataFile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wpAbstract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persistent data stored in OS2.INI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e.g. wpPalette, wpProgram (program reference), etc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wpTransient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no persistent data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e.g. wpJob</a:t>
            </a:r>
          </a:p>
        </p:txBody>
      </p:sp>
    </p:spTree>
    <p:extLst>
      <p:ext uri="{BB962C8B-B14F-4D97-AF65-F5344CB8AC3E}">
        <p14:creationId xmlns:p14="http://schemas.microsoft.com/office/powerpoint/2010/main" val="1620620909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Designing a WPS App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138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Pick the WPS classes that most closely implement your desired behaviour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Subclass and override/add methods to implement desired behaviour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Partition logic into client-server to protect both WPSand your app against errant objects (yours or others)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Debugging: IPMD PMSHELL.EXE and/or learn to use the kernel debugger</a:t>
            </a:r>
          </a:p>
        </p:txBody>
      </p:sp>
    </p:spTree>
    <p:extLst>
      <p:ext uri="{BB962C8B-B14F-4D97-AF65-F5344CB8AC3E}">
        <p14:creationId xmlns:p14="http://schemas.microsoft.com/office/powerpoint/2010/main" val="280397804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3400" b="1" dirty="0">
                <a:solidFill>
                  <a:srgbClr val="000000"/>
                </a:solidFill>
                <a:latin typeface="Helvetica" pitchFamily="34" charset="0"/>
              </a:rPr>
              <a:t>5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 – Session 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4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It’s Friday…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88079762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2351088" y="1239838"/>
            <a:ext cx="701040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000" b="1">
                <a:solidFill>
                  <a:srgbClr val="000000"/>
                </a:solidFill>
                <a:latin typeface="Helvetica" pitchFamily="34" charset="0"/>
              </a:rPr>
              <a:t>References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374775" y="1939925"/>
            <a:ext cx="7947025" cy="5138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Object-Oriented Programming Using SOM and DSOM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Lau, Christina, Van Nostrand Reinhold, 1994,  ISBN 0-442-01948-3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SOMobjects Developer Toolkit Users Guide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IBM Part Number 59G5464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Object-Oriented Design with Applications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Booch, Grady, Benjamin/Cummings, 1991, ISBN 0-8053-0091-0</a:t>
            </a:r>
          </a:p>
        </p:txBody>
      </p:sp>
    </p:spTree>
    <p:extLst>
      <p:ext uri="{BB962C8B-B14F-4D97-AF65-F5344CB8AC3E}">
        <p14:creationId xmlns:p14="http://schemas.microsoft.com/office/powerpoint/2010/main" val="23253612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13175" y="0"/>
            <a:ext cx="5308600" cy="3454400"/>
          </a:xfrm>
          <a:custGeom>
            <a:avLst/>
            <a:gdLst>
              <a:gd name="T0" fmla="*/ 1651 w 3344"/>
              <a:gd name="T1" fmla="*/ 2176 h 2176"/>
              <a:gd name="T2" fmla="*/ 1651 w 3344"/>
              <a:gd name="T3" fmla="*/ 2176 h 2176"/>
              <a:gd name="T4" fmla="*/ 3344 w 3344"/>
              <a:gd name="T5" fmla="*/ 0 h 2176"/>
              <a:gd name="T6" fmla="*/ 0 w 3344"/>
              <a:gd name="T7" fmla="*/ 0 h 2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344" h="2176">
                <a:moveTo>
                  <a:pt x="1651" y="2176"/>
                </a:moveTo>
                <a:cubicBezTo>
                  <a:pt x="1651" y="2176"/>
                  <a:pt x="1651" y="2176"/>
                  <a:pt x="1651" y="2176"/>
                </a:cubicBezTo>
                <a:cubicBezTo>
                  <a:pt x="3344" y="0"/>
                  <a:pt x="3344" y="0"/>
                  <a:pt x="3344" y="0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133350" y="2363788"/>
            <a:ext cx="566738" cy="3887787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919191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Line 5"/>
          <p:cNvSpPr>
            <a:spLocks noChangeShapeType="1"/>
          </p:cNvSpPr>
          <p:nvPr/>
        </p:nvSpPr>
        <p:spPr bwMode="auto">
          <a:xfrm>
            <a:off x="2119313" y="857250"/>
            <a:ext cx="7923212" cy="0"/>
          </a:xfrm>
          <a:prstGeom prst="line">
            <a:avLst/>
          </a:prstGeom>
          <a:noFill/>
          <a:ln w="12700">
            <a:solidFill>
              <a:srgbClr val="91919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4" name="Freeform 6" descr="50%"/>
          <p:cNvSpPr>
            <a:spLocks noChangeArrowheads="1"/>
          </p:cNvSpPr>
          <p:nvPr/>
        </p:nvSpPr>
        <p:spPr bwMode="auto">
          <a:xfrm>
            <a:off x="6856413" y="3835400"/>
            <a:ext cx="2801937" cy="1989138"/>
          </a:xfrm>
          <a:custGeom>
            <a:avLst/>
            <a:gdLst>
              <a:gd name="T0" fmla="*/ 1 w 1765"/>
              <a:gd name="T1" fmla="*/ 1253 h 1253"/>
              <a:gd name="T2" fmla="*/ 1765 w 1765"/>
              <a:gd name="T3" fmla="*/ 0 h 1253"/>
              <a:gd name="T4" fmla="*/ 1751 w 1765"/>
              <a:gd name="T5" fmla="*/ 30 h 1253"/>
              <a:gd name="T6" fmla="*/ 33 w 1765"/>
              <a:gd name="T7" fmla="*/ 1252 h 1253"/>
              <a:gd name="T8" fmla="*/ 1 w 1765"/>
              <a:gd name="T9" fmla="*/ 1253 h 1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65" h="1253">
                <a:moveTo>
                  <a:pt x="1" y="1253"/>
                </a:moveTo>
                <a:cubicBezTo>
                  <a:pt x="295" y="534"/>
                  <a:pt x="1024" y="10"/>
                  <a:pt x="1765" y="0"/>
                </a:cubicBezTo>
                <a:cubicBezTo>
                  <a:pt x="1751" y="30"/>
                  <a:pt x="1751" y="30"/>
                  <a:pt x="1751" y="30"/>
                </a:cubicBezTo>
                <a:cubicBezTo>
                  <a:pt x="988" y="72"/>
                  <a:pt x="342" y="545"/>
                  <a:pt x="33" y="1252"/>
                </a:cubicBezTo>
                <a:cubicBezTo>
                  <a:pt x="33" y="1252"/>
                  <a:pt x="0" y="1252"/>
                  <a:pt x="1" y="1253"/>
                </a:cubicBezTo>
                <a:close/>
              </a:path>
            </a:pathLst>
          </a:custGeom>
          <a:pattFill prst="pct50">
            <a:fgClr>
              <a:srgbClr val="FFFFFF"/>
            </a:fgClr>
            <a:bgClr>
              <a:srgbClr val="919191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6E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5" name="Freeform 7"/>
          <p:cNvSpPr>
            <a:spLocks/>
          </p:cNvSpPr>
          <p:nvPr/>
        </p:nvSpPr>
        <p:spPr bwMode="auto">
          <a:xfrm>
            <a:off x="6551613" y="5824538"/>
            <a:ext cx="306387" cy="1428750"/>
          </a:xfrm>
          <a:custGeom>
            <a:avLst/>
            <a:gdLst>
              <a:gd name="T0" fmla="*/ 193 w 193"/>
              <a:gd name="T1" fmla="*/ 0 h 900"/>
              <a:gd name="T2" fmla="*/ 0 w 193"/>
              <a:gd name="T3" fmla="*/ 900 h 900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93" h="900">
                <a:moveTo>
                  <a:pt x="193" y="0"/>
                </a:moveTo>
                <a:cubicBezTo>
                  <a:pt x="82" y="280"/>
                  <a:pt x="11" y="634"/>
                  <a:pt x="0" y="900"/>
                </a:cubicBezTo>
              </a:path>
            </a:pathLst>
          </a:custGeom>
          <a:noFill/>
          <a:ln w="12700">
            <a:solidFill>
              <a:srgbClr val="91919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574088" y="3022600"/>
            <a:ext cx="107950" cy="10636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566150" y="3786188"/>
            <a:ext cx="106363" cy="10636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558213" y="4673600"/>
            <a:ext cx="104775" cy="10795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572500" y="5326063"/>
            <a:ext cx="106363" cy="10636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583613" y="2174875"/>
            <a:ext cx="107950" cy="10636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Oval 13"/>
          <p:cNvSpPr>
            <a:spLocks noChangeArrowheads="1"/>
          </p:cNvSpPr>
          <p:nvPr/>
        </p:nvSpPr>
        <p:spPr bwMode="auto">
          <a:xfrm>
            <a:off x="8593138" y="1243013"/>
            <a:ext cx="106362" cy="10636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141538" y="796925"/>
            <a:ext cx="7545387" cy="2257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</a:pPr>
            <a:r>
              <a:rPr lang="en-US" sz="3500" b="1">
                <a:solidFill>
                  <a:srgbClr val="000000"/>
                </a:solidFill>
                <a:latin typeface="Helvetica" pitchFamily="34" charset="0"/>
              </a:rPr>
              <a:t>OS/2 Graphics Programming Interface</a:t>
            </a:r>
          </a:p>
        </p:txBody>
      </p:sp>
      <p:sp>
        <p:nvSpPr>
          <p:cNvPr id="2063" name="Rectangle 15"/>
          <p:cNvSpPr>
            <a:spLocks noChangeArrowheads="1"/>
          </p:cNvSpPr>
          <p:nvPr/>
        </p:nvSpPr>
        <p:spPr bwMode="auto">
          <a:xfrm>
            <a:off x="1069975" y="5945188"/>
            <a:ext cx="8496300" cy="12969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algn="ctr">
              <a:lnSpc>
                <a:spcPct val="65000"/>
              </a:lnSpc>
            </a:pPr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PM's Graphics 'Language'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GPI Primitives Can Draw . . .</a:t>
            </a:r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1589088" y="2449513"/>
            <a:ext cx="2468562" cy="906462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r>
              <a:rPr lang="en-US" sz="4900">
                <a:solidFill>
                  <a:srgbClr val="000000"/>
                </a:solidFill>
                <a:latin typeface="Palatino" charset="0"/>
              </a:rPr>
              <a:t>Text</a:t>
            </a:r>
          </a:p>
        </p:txBody>
      </p:sp>
      <p:sp>
        <p:nvSpPr>
          <p:cNvPr id="3076" name="Line 4"/>
          <p:cNvSpPr>
            <a:spLocks noChangeShapeType="1"/>
          </p:cNvSpPr>
          <p:nvPr/>
        </p:nvSpPr>
        <p:spPr bwMode="auto">
          <a:xfrm>
            <a:off x="4718050" y="2160588"/>
            <a:ext cx="2154238" cy="2152650"/>
          </a:xfrm>
          <a:prstGeom prst="line">
            <a:avLst/>
          </a:prstGeom>
          <a:noFill/>
          <a:ln w="88900">
            <a:solidFill>
              <a:srgbClr val="FF0000"/>
            </a:solidFill>
            <a:round/>
            <a:headEnd type="triangl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7" name="Rectangle 5"/>
          <p:cNvSpPr>
            <a:spLocks noChangeArrowheads="1"/>
          </p:cNvSpPr>
          <p:nvPr/>
        </p:nvSpPr>
        <p:spPr bwMode="auto">
          <a:xfrm>
            <a:off x="5972175" y="2746375"/>
            <a:ext cx="630238" cy="3810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/>
          <a:lstStyle/>
          <a:p>
            <a:r>
              <a:rPr lang="en-US" sz="2500">
                <a:solidFill>
                  <a:srgbClr val="000000"/>
                </a:solidFill>
                <a:latin typeface="Helvetica Narrow" charset="0"/>
              </a:rPr>
              <a:t>Lines</a:t>
            </a:r>
          </a:p>
        </p:txBody>
      </p:sp>
      <p:sp>
        <p:nvSpPr>
          <p:cNvPr id="3078" name="AutoShape 6"/>
          <p:cNvSpPr>
            <a:spLocks noChangeArrowheads="1"/>
          </p:cNvSpPr>
          <p:nvPr/>
        </p:nvSpPr>
        <p:spPr bwMode="auto">
          <a:xfrm>
            <a:off x="1744663" y="4016375"/>
            <a:ext cx="2081212" cy="1112838"/>
          </a:xfrm>
          <a:prstGeom prst="roundRect">
            <a:avLst>
              <a:gd name="adj" fmla="val 16667"/>
            </a:avLst>
          </a:prstGeom>
          <a:gradFill rotWithShape="0">
            <a:gsLst>
              <a:gs pos="0">
                <a:srgbClr val="FF0000"/>
              </a:gs>
              <a:gs pos="100000">
                <a:srgbClr val="000000"/>
              </a:gs>
            </a:gsLst>
            <a:lin ang="2700000" scaled="1"/>
          </a:gra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1885950" y="5195888"/>
            <a:ext cx="685800" cy="3810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/>
          <a:lstStyle/>
          <a:p>
            <a:r>
              <a:rPr lang="en-US" sz="2500">
                <a:solidFill>
                  <a:srgbClr val="000000"/>
                </a:solidFill>
                <a:latin typeface="Helvetica Narrow" charset="0"/>
              </a:rPr>
              <a:t>Areas</a:t>
            </a:r>
          </a:p>
        </p:txBody>
      </p:sp>
      <p:sp>
        <p:nvSpPr>
          <p:cNvPr id="3080" name="Freeform 8"/>
          <p:cNvSpPr>
            <a:spLocks/>
          </p:cNvSpPr>
          <p:nvPr/>
        </p:nvSpPr>
        <p:spPr bwMode="auto">
          <a:xfrm>
            <a:off x="6781800" y="2382838"/>
            <a:ext cx="2097088" cy="2393950"/>
          </a:xfrm>
          <a:custGeom>
            <a:avLst/>
            <a:gdLst>
              <a:gd name="T0" fmla="*/ 713 w 1321"/>
              <a:gd name="T1" fmla="*/ 0 h 1508"/>
              <a:gd name="T2" fmla="*/ 1321 w 1321"/>
              <a:gd name="T3" fmla="*/ 1169 h 1508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321" h="1508">
                <a:moveTo>
                  <a:pt x="713" y="0"/>
                </a:moveTo>
                <a:cubicBezTo>
                  <a:pt x="0" y="425"/>
                  <a:pt x="563" y="1508"/>
                  <a:pt x="1321" y="1169"/>
                </a:cubicBezTo>
              </a:path>
            </a:pathLst>
          </a:custGeom>
          <a:noFill/>
          <a:ln w="88900">
            <a:solidFill>
              <a:srgbClr val="FF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1" name="Rectangle 9"/>
          <p:cNvSpPr>
            <a:spLocks noChangeArrowheads="1"/>
          </p:cNvSpPr>
          <p:nvPr/>
        </p:nvSpPr>
        <p:spPr bwMode="auto">
          <a:xfrm>
            <a:off x="7681913" y="3265488"/>
            <a:ext cx="530225" cy="3810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/>
          <a:lstStyle/>
          <a:p>
            <a:r>
              <a:rPr lang="en-US" sz="2500">
                <a:solidFill>
                  <a:srgbClr val="000000"/>
                </a:solidFill>
                <a:latin typeface="Helvetica Narrow" charset="0"/>
              </a:rPr>
              <a:t>Arcs</a:t>
            </a:r>
          </a:p>
        </p:txBody>
      </p:sp>
      <p:sp>
        <p:nvSpPr>
          <p:cNvPr id="3082" name="Freeform 10"/>
          <p:cNvSpPr>
            <a:spLocks noChangeArrowheads="1"/>
          </p:cNvSpPr>
          <p:nvPr/>
        </p:nvSpPr>
        <p:spPr bwMode="auto">
          <a:xfrm>
            <a:off x="4714875" y="4164013"/>
            <a:ext cx="2157413" cy="2293937"/>
          </a:xfrm>
          <a:custGeom>
            <a:avLst/>
            <a:gdLst>
              <a:gd name="T0" fmla="*/ 677 w 1359"/>
              <a:gd name="T1" fmla="*/ 439 h 1445"/>
              <a:gd name="T2" fmla="*/ 485 w 1359"/>
              <a:gd name="T3" fmla="*/ 336 h 1445"/>
              <a:gd name="T4" fmla="*/ 456 w 1359"/>
              <a:gd name="T5" fmla="*/ 482 h 1445"/>
              <a:gd name="T6" fmla="*/ 55 w 1359"/>
              <a:gd name="T7" fmla="*/ 307 h 1445"/>
              <a:gd name="T8" fmla="*/ 347 w 1359"/>
              <a:gd name="T9" fmla="*/ 657 h 1445"/>
              <a:gd name="T10" fmla="*/ 120 w 1359"/>
              <a:gd name="T11" fmla="*/ 714 h 1445"/>
              <a:gd name="T12" fmla="*/ 331 w 1359"/>
              <a:gd name="T13" fmla="*/ 865 h 1445"/>
              <a:gd name="T14" fmla="*/ 0 w 1359"/>
              <a:gd name="T15" fmla="*/ 1083 h 1445"/>
              <a:gd name="T16" fmla="*/ 434 w 1359"/>
              <a:gd name="T17" fmla="*/ 982 h 1445"/>
              <a:gd name="T18" fmla="*/ 313 w 1359"/>
              <a:gd name="T19" fmla="*/ 1216 h 1445"/>
              <a:gd name="T20" fmla="*/ 569 w 1359"/>
              <a:gd name="T21" fmla="*/ 1117 h 1445"/>
              <a:gd name="T22" fmla="*/ 640 w 1359"/>
              <a:gd name="T23" fmla="*/ 1445 h 1445"/>
              <a:gd name="T24" fmla="*/ 708 w 1359"/>
              <a:gd name="T25" fmla="*/ 1117 h 1445"/>
              <a:gd name="T26" fmla="*/ 905 w 1359"/>
              <a:gd name="T27" fmla="*/ 1259 h 1445"/>
              <a:gd name="T28" fmla="*/ 938 w 1359"/>
              <a:gd name="T29" fmla="*/ 1053 h 1445"/>
              <a:gd name="T30" fmla="*/ 1359 w 1359"/>
              <a:gd name="T31" fmla="*/ 1284 h 1445"/>
              <a:gd name="T32" fmla="*/ 1010 w 1359"/>
              <a:gd name="T33" fmla="*/ 895 h 1445"/>
              <a:gd name="T34" fmla="*/ 1206 w 1359"/>
              <a:gd name="T35" fmla="*/ 801 h 1445"/>
              <a:gd name="T36" fmla="*/ 1053 w 1359"/>
              <a:gd name="T37" fmla="*/ 685 h 1445"/>
              <a:gd name="T38" fmla="*/ 1263 w 1359"/>
              <a:gd name="T39" fmla="*/ 436 h 1445"/>
              <a:gd name="T40" fmla="*/ 957 w 1359"/>
              <a:gd name="T41" fmla="*/ 505 h 1445"/>
              <a:gd name="T42" fmla="*/ 951 w 1359"/>
              <a:gd name="T43" fmla="*/ 331 h 1445"/>
              <a:gd name="T44" fmla="*/ 826 w 1359"/>
              <a:gd name="T45" fmla="*/ 409 h 1445"/>
              <a:gd name="T46" fmla="*/ 768 w 1359"/>
              <a:gd name="T47" fmla="*/ 0 h 1445"/>
              <a:gd name="T48" fmla="*/ 677 w 1359"/>
              <a:gd name="T49" fmla="*/ 439 h 14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359" h="1445">
                <a:moveTo>
                  <a:pt x="677" y="439"/>
                </a:moveTo>
                <a:lnTo>
                  <a:pt x="485" y="336"/>
                </a:lnTo>
                <a:lnTo>
                  <a:pt x="456" y="482"/>
                </a:lnTo>
                <a:lnTo>
                  <a:pt x="55" y="307"/>
                </a:lnTo>
                <a:lnTo>
                  <a:pt x="347" y="657"/>
                </a:lnTo>
                <a:lnTo>
                  <a:pt x="120" y="714"/>
                </a:lnTo>
                <a:lnTo>
                  <a:pt x="331" y="865"/>
                </a:lnTo>
                <a:lnTo>
                  <a:pt x="0" y="1083"/>
                </a:lnTo>
                <a:lnTo>
                  <a:pt x="434" y="982"/>
                </a:lnTo>
                <a:lnTo>
                  <a:pt x="313" y="1216"/>
                </a:lnTo>
                <a:lnTo>
                  <a:pt x="569" y="1117"/>
                </a:lnTo>
                <a:lnTo>
                  <a:pt x="640" y="1445"/>
                </a:lnTo>
                <a:lnTo>
                  <a:pt x="708" y="1117"/>
                </a:lnTo>
                <a:lnTo>
                  <a:pt x="905" y="1259"/>
                </a:lnTo>
                <a:lnTo>
                  <a:pt x="938" y="1053"/>
                </a:lnTo>
                <a:lnTo>
                  <a:pt x="1359" y="1284"/>
                </a:lnTo>
                <a:lnTo>
                  <a:pt x="1010" y="895"/>
                </a:lnTo>
                <a:lnTo>
                  <a:pt x="1206" y="801"/>
                </a:lnTo>
                <a:lnTo>
                  <a:pt x="1053" y="685"/>
                </a:lnTo>
                <a:lnTo>
                  <a:pt x="1263" y="436"/>
                </a:lnTo>
                <a:lnTo>
                  <a:pt x="957" y="505"/>
                </a:lnTo>
                <a:lnTo>
                  <a:pt x="951" y="331"/>
                </a:lnTo>
                <a:lnTo>
                  <a:pt x="826" y="409"/>
                </a:lnTo>
                <a:lnTo>
                  <a:pt x="768" y="0"/>
                </a:lnTo>
                <a:lnTo>
                  <a:pt x="677" y="43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0000"/>
              </a:gs>
            </a:gsLst>
            <a:path path="rect">
              <a:fillToRect l="50000" t="50000" r="50000" b="50000"/>
            </a:path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3" name="Oval 11"/>
          <p:cNvSpPr>
            <a:spLocks noChangeArrowheads="1"/>
          </p:cNvSpPr>
          <p:nvPr/>
        </p:nvSpPr>
        <p:spPr bwMode="auto">
          <a:xfrm>
            <a:off x="5330825" y="4879975"/>
            <a:ext cx="987425" cy="985838"/>
          </a:xfrm>
          <a:prstGeom prst="ellipse">
            <a:avLst/>
          </a:prstGeom>
          <a:solidFill>
            <a:srgbClr val="00006E"/>
          </a:solidFill>
          <a:ln w="12700">
            <a:solidFill>
              <a:srgbClr val="00006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4" name="Oval 12"/>
          <p:cNvSpPr>
            <a:spLocks noChangeArrowheads="1"/>
          </p:cNvSpPr>
          <p:nvPr/>
        </p:nvSpPr>
        <p:spPr bwMode="auto">
          <a:xfrm>
            <a:off x="5378450" y="4926013"/>
            <a:ext cx="892175" cy="893762"/>
          </a:xfrm>
          <a:prstGeom prst="ellipse">
            <a:avLst/>
          </a:prstGeom>
          <a:solidFill>
            <a:srgbClr val="FB9214"/>
          </a:solidFill>
          <a:ln w="12700">
            <a:solidFill>
              <a:srgbClr val="FB921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5" name="Rectangle 13"/>
          <p:cNvSpPr>
            <a:spLocks noChangeArrowheads="1"/>
          </p:cNvSpPr>
          <p:nvPr/>
        </p:nvSpPr>
        <p:spPr bwMode="auto">
          <a:xfrm>
            <a:off x="6938963" y="5567363"/>
            <a:ext cx="942975" cy="3810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/>
          <a:lstStyle/>
          <a:p>
            <a:r>
              <a:rPr lang="en-US" sz="2500">
                <a:solidFill>
                  <a:srgbClr val="000000"/>
                </a:solidFill>
                <a:latin typeface="Helvetica Narrow" charset="0"/>
              </a:rPr>
              <a:t>Bitmaps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GPI Concepts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716088" y="1945481"/>
            <a:ext cx="7947025" cy="558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The GPI provides all the benefits of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 High-Level Graphics Language, which offloads work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and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 Super Device Interface, which decouples devices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HLGL Features: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Stored Picture Elements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Hierarchical Picture Construction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Picture Editing / Replacement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Input / Picture Correlation (Hit Detection)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Automatic Picture Repair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The DI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Lets the device do what it can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Makes all devices look the same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Provides information on the interface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PM's Roots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716088" y="2019300"/>
            <a:ext cx="7947025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GPI's Roots: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GDDM (Graphical Data Display Manager)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3270 Graphics Control Program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ANSI GKS (Graphical Kernel Standard)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PHIGS (Programmer's Hierarchical Interactive Graphics Standard)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Device Interface: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Microsoft Windows GDI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Terminal Displays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Smalltalk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dp-CGI (Computer Graphics Interface)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GPI is Different from Earlier Standards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716087" y="2051617"/>
            <a:ext cx="7947025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First system to combine raster and vector support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Allows device sharing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Serial sharing of printers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Concurrent use of interactive display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ChangeArrowheads="1"/>
          </p:cNvSpPr>
          <p:nvPr/>
        </p:nvSpPr>
        <p:spPr bwMode="auto">
          <a:xfrm>
            <a:off x="2184400" y="646113"/>
            <a:ext cx="7434263" cy="13731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GPI Concepts (cont)</a:t>
            </a: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1716088" y="2089943"/>
            <a:ext cx="7947025" cy="54371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41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852488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 Device Context is the means of writing data to an output device. It is both the device driver and the physical device itself (if any).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Types of device context: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Screen device context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Memory device context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Metafile device context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Other device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device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context (printer, plotter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etc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)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 dirty="0">
                <a:solidFill>
                  <a:srgbClr val="000000"/>
                </a:solidFill>
                <a:latin typeface="Helvetica" pitchFamily="34" charset="0"/>
              </a:rPr>
              <a:t>Information device contexts allows querying 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Device context is associated with a Presentation Space. Drawing into the PS causes output to the associated DC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DevEscape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function allows direct output.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1593</Words>
  <Application>Microsoft Office PowerPoint</Application>
  <PresentationFormat>Personalizado</PresentationFormat>
  <Paragraphs>402</Paragraphs>
  <Slides>37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37</vt:i4>
      </vt:variant>
    </vt:vector>
  </HeadingPairs>
  <TitlesOfParts>
    <vt:vector size="38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OS/2 Warp Programming</dc:title>
  <dc:creator>miturbide</dc:creator>
  <cp:lastModifiedBy>miturbide</cp:lastModifiedBy>
  <cp:revision>11</cp:revision>
  <dcterms:modified xsi:type="dcterms:W3CDTF">2012-01-16T02:17:17Z</dcterms:modified>
</cp:coreProperties>
</file>